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78" r:id="rId2"/>
    <p:sldId id="276" r:id="rId3"/>
    <p:sldId id="259" r:id="rId4"/>
    <p:sldId id="260" r:id="rId5"/>
    <p:sldId id="256" r:id="rId6"/>
    <p:sldId id="27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77BE8-7313-4003-9AC3-3EADE5F87DBB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37A86-AA81-4C43-B7DC-613A94A2E3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562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D4B6-ED00-4A02-9586-69AB74B48DB9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714-681D-470E-A3AF-027CCC74F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D4B6-ED00-4A02-9586-69AB74B48DB9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714-681D-470E-A3AF-027CCC74F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D4B6-ED00-4A02-9586-69AB74B48DB9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714-681D-470E-A3AF-027CCC74F26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D4B6-ED00-4A02-9586-69AB74B48DB9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714-681D-470E-A3AF-027CCC74F2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D4B6-ED00-4A02-9586-69AB74B48DB9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714-681D-470E-A3AF-027CCC74F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D4B6-ED00-4A02-9586-69AB74B48DB9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714-681D-470E-A3AF-027CCC74F2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D4B6-ED00-4A02-9586-69AB74B48DB9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714-681D-470E-A3AF-027CCC74F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D4B6-ED00-4A02-9586-69AB74B48DB9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714-681D-470E-A3AF-027CCC74F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D4B6-ED00-4A02-9586-69AB74B48DB9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714-681D-470E-A3AF-027CCC74F2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D4B6-ED00-4A02-9586-69AB74B48DB9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714-681D-470E-A3AF-027CCC74F2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8D4B6-ED00-4A02-9586-69AB74B48DB9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1F714-681D-470E-A3AF-027CCC74F2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5D8D4B6-ED00-4A02-9586-69AB74B48DB9}" type="datetimeFigureOut">
              <a:rPr lang="ru-RU" smtClean="0"/>
              <a:pPr/>
              <a:t>18.09.2023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341F714-681D-470E-A3AF-027CCC74F26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172400" cy="5592688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endParaRPr lang="kk-KZ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Астана қаласы әкімдігінің «А.Байтұрсынұлы атындағы №48 мектеп-лицей»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kk-KZ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сынып оқушыларының ата-аналарына психологиялық- педагогикалық қолдау</a:t>
            </a:r>
            <a:endParaRPr lang="kk-KZ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40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728" y="500042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Бірінші “Б” заңы: Баланы мектепке оқуға бейімдеу.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Ата-аналарға кеңес.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2" y="1146373"/>
            <a:ext cx="692948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Бірінші кеңес</a:t>
            </a:r>
          </a:p>
          <a:p>
            <a:pPr algn="just"/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Балаңызға керек нәрсенің ең маңыздысы бұл сіздің ықыласыңыз.</a:t>
            </a:r>
          </a:p>
          <a:p>
            <a:pPr algn="just"/>
            <a:r>
              <a:rPr lang="kk-K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Шыдамды болыңыз:</a:t>
            </a: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оның мектеп туралы айтқан әңгімелерін зейін қойып тыңдаңыз, нақтылайтын сұрақтар қойыңыз.</a:t>
            </a:r>
          </a:p>
          <a:p>
            <a:pPr algn="just"/>
            <a:r>
              <a:rPr lang="kk-K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Есіңізде болсын: </a:t>
            </a: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сіз үшін қанша маңызды емес нәрсе, сіздің ұлыңыз немесе қызыңыз үшін сол күнгі толқуға толы оқиға болып шығуы мүмкін.</a:t>
            </a:r>
          </a:p>
          <a:p>
            <a:pPr algn="just"/>
            <a:r>
              <a:rPr lang="kk-K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Балаңызды зейін қойып тыңдаңыз: </a:t>
            </a: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сонда балаға сіздің қандай көмегіңіз керектігін, мұғаліммен не туралы сөйлесу керектігін, сіз онымен мектеп жанында қоштасқаннан кейін баламен шын мәнінде не болатындығын түсіне аласыз.</a:t>
            </a:r>
          </a:p>
          <a:p>
            <a:pPr algn="just"/>
            <a:r>
              <a:rPr lang="kk-K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Оқушыға әкенің де, ананың да ықыласы қажет: </a:t>
            </a: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оған үй тірліктерімен, теледидар қараумен , компьютер ойнаумен араластырмай, арнайы ол үшін уақыт бөлуді ұмытпаңыз.</a:t>
            </a:r>
          </a:p>
          <a:p>
            <a:pPr algn="just"/>
            <a:r>
              <a:rPr lang="kk-K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Есіңізде болсын: </a:t>
            </a: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“Балаңыз теріс қылықтар жасап, махаббатқа лайық болмаған кезде, аса зәру болатыны –сіздің махаббатыңыз, сіздің мейіріміңіз” ( поляк педагогы, жазушысы Януш Корчак)</a:t>
            </a:r>
          </a:p>
          <a:p>
            <a:pPr algn="just"/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Егер бала сіздің оның істеріне, жұмыстарына көңіл бөлгеніңізді көрсе,ол міндетті түрде сіздің қолдауыңызды сезінеді.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90829" y="908720"/>
            <a:ext cx="62865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Ек</a:t>
            </a: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інші кеңес: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Баланың мектеп оқушысы болу талпынысын қолдаңыз, оқуға деген ықыласын дамытыңыз және көтермелеңіз.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Балаңыздың мектептегі істері мен жұмыстарына деген қызығушылығыңызды шын жүректен білдіріңіз.</a:t>
            </a:r>
          </a:p>
          <a:p>
            <a:pPr algn="just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Оның жетістіктерін айтыңыз, мақтауға сараң болмаңыз, міндетті түрде оның әрбір жұмысында мақтауға болатын нәрсе табыңыз.</a:t>
            </a:r>
          </a:p>
          <a:p>
            <a:pPr algn="just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Есіңізде болсын: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мақтау мен эмоционалдық қолдау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(«Жарайсың!»,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Сондай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жақсы орындадың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!»)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баланың зияткерлік жетістіктерін арттырады.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1945" y="404664"/>
            <a:ext cx="728667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Үшінші кеңес: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балаға жаңа өмір тәртібіне дағдылануға көмектесіңіз.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Баламен ол мектепте кездескен ережелер мен нормаларды талқылаңыз.Олардың қажеттілігі мен жөнділігін түсіндіріңіз.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Балаңызбен бірге күн тәртібін құрыңыз, оның сақталуын қадағалаңыз.</a:t>
            </a:r>
          </a:p>
          <a:p>
            <a:pPr algn="just"/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Күн тәртібі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бірінші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оқушысының өмірінде аса маңызды,Баланың өмірінде жинақылықты, тәртіптілікті қажет ететін жаңа міндеттер пайда болды – күн тәртібі еңбек пен демалысты дұрыс үйлестіруге жаңа өмір жағдайларына үйренуге көмектеседі.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Баланың үй тапсырмасының орындау ұзақтығын (бірінші сыныпта оқуды қоса алғанда 1-1,5 сағат ) сондай –ақ ұйқы уақытын (толыққанды демалу үшін ұйқы тәулігіне 9-10 сағаттан кем болмау  тиіс ) бақылаңыз.</a:t>
            </a:r>
          </a:p>
          <a:p>
            <a:pPr algn="just"/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Есіңізде болсын: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күн тәртібінде қозғалысы аз әрекет түрлерін белсенді қимыл әрекеттерімен, зияткерлік және  қимыл әрекеті түрлерімен алмастырып отыру қажет.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Қаралатын телебағдарламалардың санының және сапасының, компьютерде ойын ойнау уақытының азайтылуын қадағалаңыз.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43042" y="642918"/>
            <a:ext cx="6572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Неліктен балада қиыншылық туындауы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мүмкін?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1571876"/>
            <a:ext cx="7429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Мектепте 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жаңа талаптар қойылады: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зейінмен тыңдауға, енжар болмауға, белгіленген ережелермен тәртіпке бағынуға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1538" y="2714620"/>
            <a:ext cx="7429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Ата-аналар тарапынан жаңа талаптар қойылады: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күн тәртібінің өзгеруі, мінез-құлықта дербестіктің пайда болуы, өз-өзіне қызмет көрсету бойынша тапсырмаларды орындау.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1538" y="4214818"/>
            <a:ext cx="73581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құрдастарымен жаңа қарым –қатынасқа түседі: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бала барлығы секілді оқи ала ма,онымен балалар достаса ала ма, оны сөзбен,әрекетпен ренжітпейме деп уайымдай бастайды.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2976" y="571480"/>
            <a:ext cx="728667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Бейімделу процесі сәтті өткенін қалай түсінуге болады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endParaRPr lang="kk-K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Баланың оқыту процесіне қанағаттанушылығы оған мектеп ұнайды, ол сенімсіздік пен қорқынышты сезбейді.</a:t>
            </a:r>
          </a:p>
          <a:p>
            <a:pPr marL="342900" indent="-342900" algn="just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бала бағдарламаны қиындықсыз игереді.</a:t>
            </a:r>
          </a:p>
          <a:p>
            <a:pPr marL="342900" indent="-342900" algn="just">
              <a:buAutoNum type="arabicPeriod"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сыныптастары мен мұғалімімен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қарым–қатынас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қалыптасады.</a:t>
            </a:r>
          </a:p>
          <a:p>
            <a:pPr marL="342900" indent="-342900" algn="just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Балаңыздың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сенімді,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өзін–өзі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бағалауы жоғары, батыл, бастамашыл болуы үшін өз сөздеріңізге абай болыңыздар: теріс қуаты бар сөздер бар ма, соған талдау жасаңыз және баламен сөйлескенде оларды қолданбаңыз.</a:t>
            </a:r>
          </a:p>
          <a:p>
            <a:pPr marL="342900" indent="-342900">
              <a:buAutoNum type="arabicPeriod"/>
            </a:pPr>
            <a:endParaRPr lang="ru-RU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641</TotalTime>
  <Words>499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Psiholog</dc:creator>
  <cp:lastModifiedBy>1</cp:lastModifiedBy>
  <cp:revision>63</cp:revision>
  <dcterms:created xsi:type="dcterms:W3CDTF">2015-10-13T07:25:10Z</dcterms:created>
  <dcterms:modified xsi:type="dcterms:W3CDTF">2023-09-18T10:06:09Z</dcterms:modified>
</cp:coreProperties>
</file>